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8" r:id="rId1"/>
  </p:sldMasterIdLst>
  <p:notesMasterIdLst>
    <p:notesMasterId r:id="rId16"/>
  </p:notesMasterIdLst>
  <p:handoutMasterIdLst>
    <p:handoutMasterId r:id="rId17"/>
  </p:handoutMasterIdLst>
  <p:sldIdLst>
    <p:sldId id="256" r:id="rId2"/>
    <p:sldId id="596" r:id="rId3"/>
    <p:sldId id="585" r:id="rId4"/>
    <p:sldId id="258" r:id="rId5"/>
    <p:sldId id="257" r:id="rId6"/>
    <p:sldId id="259" r:id="rId7"/>
    <p:sldId id="260" r:id="rId8"/>
    <p:sldId id="589" r:id="rId9"/>
    <p:sldId id="591" r:id="rId10"/>
    <p:sldId id="592" r:id="rId11"/>
    <p:sldId id="595" r:id="rId12"/>
    <p:sldId id="593" r:id="rId13"/>
    <p:sldId id="594" r:id="rId14"/>
    <p:sldId id="575" r:id="rId15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gould" initials="a" lastIdx="16" clrIdx="0"/>
  <p:cmAuthor id="1" name="Gail Schillinger" initials="GS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FFFFCC"/>
    <a:srgbClr val="FFFF99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 autoAdjust="0"/>
    <p:restoredTop sz="94658" autoAdjust="0"/>
  </p:normalViewPr>
  <p:slideViewPr>
    <p:cSldViewPr>
      <p:cViewPr varScale="1">
        <p:scale>
          <a:sx n="105" d="100"/>
          <a:sy n="105" d="100"/>
        </p:scale>
        <p:origin x="196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7278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5" d="100"/>
          <a:sy n="95" d="100"/>
        </p:scale>
        <p:origin x="379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851F0BF3-E056-46E8-8F36-32CD73EC8508}" type="datetimeFigureOut">
              <a:rPr lang="en-US"/>
              <a:pPr>
                <a:defRPr/>
              </a:pPr>
              <a:t>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AEF37CC-2254-4D7D-B2CF-756C4EF7D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18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4792AD-698D-469A-A27C-94C145E6681C}" type="datetimeFigureOut">
              <a:rPr lang="en-US"/>
              <a:pPr>
                <a:defRPr/>
              </a:pPr>
              <a:t>2/13/2026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DE59C0-AD47-40E4-8948-D7DB691E6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9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856597-576E-4014-8133-870B86F6101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87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DE59C0-AD47-40E4-8948-D7DB691E6F5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84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 a Strategic Task Group: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Create a formal body to coordinate planning, identify synergies, and seek funding without superseding existing mutual aid systems.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Volunteer Recruitment Program: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Launch a county-wide initiative to recruit volunteers, modeled after national best practices, including a coordinator and marketing materials.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Advocate for Data &amp; Funding: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Push for sustainable reimbursement rates and demand better data availability from the State Bureau of EMS.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Funding Initiatives: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 a fund for FAST teams to acquire AEDs and trauma kits.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Pursue group purchasing for vehicles and equipment to lower costs.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Aggressively pursue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Rural Health Transformation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grants for innovative regional projects.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DE59C0-AD47-40E4-8948-D7DB691E6F5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6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Status Quo is Unsustainable: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current fragmented system cannot survive the fiscal and resource pressures it faces.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"One-Size-Fits-All" Solution: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single county-run EMS service is likely not feasible; the path forward requires building on existing strengths and fostering partnerships.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to Action: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sustainability of the system depends on a collective willingness to adapt, consolidate resources, and embrace new models of care.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DE59C0-AD47-40E4-8948-D7DB691E6F5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29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5C3BA6-9712-40F1-BA40-F236EC2CBD9E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55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7D87EF-9E5E-4347-959C-8956D4A34E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4022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DE59C0-AD47-40E4-8948-D7DB691E6F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4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DE59C0-AD47-40E4-8948-D7DB691E6F5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37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DE59C0-AD47-40E4-8948-D7DB691E6F5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82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446DF-3FA9-5744-92E4-5FEC2ADBF2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09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 Overview: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county is served by 19 ambulance transport services (14 fire-based, 3 municipal, 2 non-profit) and 8 non-transport FAST squads.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Rising Demand: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EMS call volume increased by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20.1%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the last five years (2019–2024), while the population only grew by 3.5%.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Gaps: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out of 14 surveyed services report difficulty meeting call volume demands due to limited personnel and reliance on mutual aid.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Workforce Crisis: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system relies heavily on a "graying" roster of providers aged 50–60+, with a severe shortage of younger recruits and volunteers.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DE59C0-AD47-40E4-8948-D7DB691E6F5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36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Instability: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cost of 24/7 ALS readiness is ~$1 million annually, yet Medicare/Medicaid reimbursements do not cover the true cost of service.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Equipment Costs: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price of a new ambulance has risen 30–50% since 2020 (now $250k–$500k+) with delivery wait times of two years or more.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Housing Barrier: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Potential recruits cannot afford to live in the towns they serve, directly impacting staffing levels.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Recruitment/Retention: 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Volunteer availability is limited; experienced full-time and per diem providers are in a competitive market.</a:t>
            </a:r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Interfacility Transfer Bottleneck: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Hospitals struggle to find ambulances for critical transfers because 911 agencies must prioritize their primary response areas.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DE59C0-AD47-40E4-8948-D7DB691E6F5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61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Regionalization: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Shift from a town-by-town model to a "hub and spoke" system where larger agencies (e.g., Plymouth, Littleton) formally cover smaller communities.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Funding Shifts: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state legislation (SB 245) temporarily sets private insurer reimbursement at 350% of Medicare rates, providing some financial relief.</a:t>
            </a:r>
          </a:p>
          <a:p>
            <a:pPr rtl="0" fontAlgn="base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Rural Health Transformation (RHT):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 is eligible for ~$500 million in federal funds (2026–2030) which can support regional mobile integrated health (MIH) and telemedicine projects.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Telemedicine: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Expanding "Treatment in Place" (TIP) capabilities to reduce unnecessary transports and generate new revenue streams.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DE59C0-AD47-40E4-8948-D7DB691E6F5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2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F3114-A236-D2BB-9677-211D884A4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4357DE-5148-BEFB-8AA6-E752C4CBD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9B662-DBE2-963F-C36F-709DF7A3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7DDFA6-4380-7746-B6B5-C77EF691263C}" type="datetime1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D3C78-D88C-1A8A-9CBE-3F4B2EDCC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Ⓒ2025 Municipal Resources, Inc.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D5F43-1432-E573-F955-741481CD9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D9F90-09E9-49CB-BAA0-9443130717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534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43A34-C3EE-A15B-7656-E6D916039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55B671-EFD0-35CD-1730-4F0CB267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1154-0CA0-85CD-0085-02A203E77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31BA85-F14B-BD43-BEA9-B5EF18749627}" type="datetime1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0048B-3126-0FB0-37F9-B0A24DC8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Ⓒ2025 Municipal Resources, Inc.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9D265-59D1-E097-A829-38AC749E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A773B-DD4B-4CFB-8494-367F830CB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310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A4E8E6-0094-BEF4-2223-F45B136536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582C71-9FC4-E84A-6A78-2C616648E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83B61-F074-1AAF-9BE0-292C35F91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BED44-0039-A14C-8885-520BFAA7F5C2}" type="datetime1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D1D82-964E-B4F5-E929-E9164DED2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Ⓒ2025 Municipal Resources, Inc.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22853-4748-85E1-8F4C-77FAFAF77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D428-DE15-468A-ACED-F1EE40CFE84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367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152400"/>
            <a:ext cx="7448550" cy="11620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Ⓒ2025 Municipal Resources, Inc. 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172696-3747-4F51-B20B-9A599F92AD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774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B1A4B-82AB-79DC-9F60-D8B05B3C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5C9ED-830E-E7A2-EDF9-4D967AA36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B2B1C-1CCB-4F93-250D-0E784063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BB0345-DA2F-5F45-8AFB-47257B282736}" type="datetime1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73C3F-3107-4007-1492-9C91287A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Ⓒ2025 Municipal Resources, Inc.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AA1CF-D018-70C8-7352-48A5BA4D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7A258B-6C51-44AE-B5C2-6C905657BE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3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C40B0-8166-8E33-A658-16F0954D6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02F51-42DE-A285-5D90-0A5B0F084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6FF65-3B76-697D-F7B7-60F7D37B5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97F92C-0338-F647-A7CB-BD92A8D369A3}" type="datetime1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7E3F6-DFBA-D537-16E9-99F4D4997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Ⓒ2025 Municipal Resources, Inc.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33CA3-68C4-1BE6-5E4E-1067DCDA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2F79D2-7BB2-4445-AE2D-1DB94670BC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8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713E-65A0-4B9C-65A9-7EF48EB1C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050B6-ABBA-5773-537D-8ED673F03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22BF9-985E-3942-EBA9-587F7C753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8C4C9-2986-253B-4083-C36EFA952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2B174D-F07E-054A-9EA7-9C342E5C63C2}" type="datetime1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F2820-B1DA-0CF3-0A9F-09B71A5FD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Ⓒ2025 Municipal Resources, Inc.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B0227-310C-AE7F-F378-48E59AED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D3F3CF-9AD7-42E2-8061-9B393DA839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23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EB421-8215-DFEE-5F40-C37F91BD4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3DA78-676B-53AB-5CDA-3FE540923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BFB17-8332-66A5-ED59-FCF4181E2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8F8ABF-D929-584B-0A96-35D300D75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E1A41-F652-2F63-7EE1-CCDF4641A9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D618FD-6A1E-8130-82F1-6C4CCDC3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14C53B-8196-684F-B78C-7FCCA201FC8E}" type="datetime1">
              <a:rPr lang="en-US" smtClean="0"/>
              <a:t>2/13/2026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AC78C2-E8A2-B6A2-799D-89EC4FCB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Ⓒ2025 Municipal Resources, Inc.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4370A7-6E2A-07EE-818D-FABC8283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C35A1A-AA73-47A5-8689-C42A655911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53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B97C8-2699-651D-C1EB-83FC9A18D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58B3D0-FA62-78BC-8D7C-3483B92F6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9C4942-7C7E-CF4F-AC02-1D97D5D27BB1}" type="datetime1">
              <a:rPr lang="en-US" smtClean="0"/>
              <a:t>2/13/2026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89A7C0-A868-1B1A-E032-F4E50E91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Ⓒ2025 Municipal Resources, Inc.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7CFEE-1A6D-2CF4-225B-267CF7CF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D66FB6-DD8E-408E-93FE-B03211CFA9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9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71E5A6-B582-912D-142F-F5C2913B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F27EBF-A533-B243-969A-F156D6CDBEEE}" type="datetime1">
              <a:rPr lang="en-US" smtClean="0"/>
              <a:t>2/13/2026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C54900-1DA3-1C5F-2E31-A38C3AB26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Ⓒ2025 Municipal Resources, Inc.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84492-51B6-824F-9A1B-9C94A27DB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37E41-A0B9-4627-B5C1-4C26A752CA2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7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CECC7-C552-44A2-464F-6BD6358A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00AA0-E222-F17E-9995-F65A36AD2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03BF3-90E1-B202-EAA2-8A6E794EF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BBFE3-5024-B7EB-647D-594B9662E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98F0AB-BE52-1B46-8752-76A8FE57E491}" type="datetime1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4DFEE2-6360-A40C-D964-ED291C8E6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Ⓒ2025 Municipal Resources, Inc.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0FB42-614A-39F3-FE06-20EA7B622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40D472-FCF4-4022-85F8-CFC14764C8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39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E166-2E5A-7C88-F167-AE3535295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A570F7-3117-5A24-333D-6C9FD1744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E67E4F-74B9-CA9D-FF9A-E144EE1C5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3AAB0-BD8F-8731-3E29-99C7806B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84D7C4-6470-6C44-AF8A-8720C19FB185}" type="datetime1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00AAA-3CC3-45E7-A87F-0C62D0A52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Ⓒ2025 Municipal Resources, Inc.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02D39-B6D2-99E9-7D9C-D02AE967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BD8D6-4B1F-4F5E-816C-DC6CDECFAC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47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EE891F-8840-292E-F71A-27F3B63E4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90C69-E4B8-F2B7-2B62-FFE1928C8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F711C-8FFF-582B-D901-A4BDFC5330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9C4D26-4BF3-8742-A9E2-43F30F5F9DD2}" type="datetime1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E1670-1A8C-AC0A-26B8-5CDCABF40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Ⓒ2021 Municipal Resources, Inc.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23DF3-2E8F-AC5C-6A03-233C7342F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9E816D5-C01F-4F8D-BAE4-020C3868FA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80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rigov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172" y="5181600"/>
            <a:ext cx="1065321" cy="160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8FBA505-F56A-196C-8508-ED11D0F18F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State of EMS in Grafton County, NH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606C74C-889A-B8B2-976D-65C562C0A8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Presentation to the Grafton County Commissioners</a:t>
            </a:r>
          </a:p>
          <a:p>
            <a:r>
              <a:rPr lang="en-US" dirty="0"/>
              <a:t>February 17,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AF84F-D29D-8CB9-9855-9AD0BDB3C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RI LOGO 08-14-07.JPG">
            <a:extLst>
              <a:ext uri="{FF2B5EF4-FFF2-40B4-BE49-F238E27FC236}">
                <a16:creationId xmlns:a16="http://schemas.microsoft.com/office/drawing/2014/main" id="{52898026-418B-FFC1-B1BE-0E2A06777B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10200"/>
            <a:ext cx="9572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23C8D-8FB7-A475-87E9-A9E18E9B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for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E0F03-E151-0CEB-B6C9-9C1F33E20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Regionalization</a:t>
            </a:r>
          </a:p>
          <a:p>
            <a:r>
              <a:rPr lang="en-US" dirty="0"/>
              <a:t>Funding Shifts</a:t>
            </a:r>
          </a:p>
          <a:p>
            <a:r>
              <a:rPr lang="en-US" dirty="0"/>
              <a:t>Rural Health Transformation (RHT)</a:t>
            </a:r>
          </a:p>
          <a:p>
            <a:r>
              <a:rPr lang="en-US" dirty="0"/>
              <a:t>Telemedicine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434D4-5614-3DF6-95B3-81B564E4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Ⓒ2026 Municipal Resources, Inc. </a:t>
            </a:r>
          </a:p>
        </p:txBody>
      </p:sp>
      <p:pic>
        <p:nvPicPr>
          <p:cNvPr id="3074" name="Picture 2" descr="Rural Health Transformation (RHT) Program | CMS">
            <a:extLst>
              <a:ext uri="{FF2B5EF4-FFF2-40B4-BE49-F238E27FC236}">
                <a16:creationId xmlns:a16="http://schemas.microsoft.com/office/drawing/2014/main" id="{E35FF0D1-ACBE-2788-1B75-D80A6BC86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2562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772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890B2-8576-5190-CC20-D94FBAD43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RI LOGO 08-14-07.JPG">
            <a:extLst>
              <a:ext uri="{FF2B5EF4-FFF2-40B4-BE49-F238E27FC236}">
                <a16:creationId xmlns:a16="http://schemas.microsoft.com/office/drawing/2014/main" id="{FF2918D0-3D6A-7D17-D799-AEFE36F6D1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10200"/>
            <a:ext cx="9572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944645-4CFB-93F4-D98D-4CFC81D05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B36C1-4C32-1FDA-EB90-CCA24CDDF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0714" y="2046602"/>
            <a:ext cx="5783580" cy="319777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Jason Blair, CAI Technologies           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E36BB-F2AF-CA03-2501-44D9A92E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Ⓒ2026 Municipal Resources, Inc. </a:t>
            </a:r>
          </a:p>
        </p:txBody>
      </p:sp>
      <p:pic>
        <p:nvPicPr>
          <p:cNvPr id="1030" name="Picture 6" descr="GeoSpatial Business Spotlight: CAI Technologies | eSpatially New York">
            <a:extLst>
              <a:ext uri="{FF2B5EF4-FFF2-40B4-BE49-F238E27FC236}">
                <a16:creationId xmlns:a16="http://schemas.microsoft.com/office/drawing/2014/main" id="{10243D8B-8460-6568-D4FD-F5D084428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064" y="1810611"/>
            <a:ext cx="671987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159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79D3E-C654-06DA-78D9-88C4A0D76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RI LOGO 08-14-07.JPG">
            <a:extLst>
              <a:ext uri="{FF2B5EF4-FFF2-40B4-BE49-F238E27FC236}">
                <a16:creationId xmlns:a16="http://schemas.microsoft.com/office/drawing/2014/main" id="{F1FFDF1F-7C67-E578-CA64-7831CB9901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10200"/>
            <a:ext cx="9572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F8EF34-7B9D-3F61-9235-FA2CF93B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Recommendations for Commissioners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C0A43-E729-23F0-10D2-897883E34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Establish a Strategic Task Group</a:t>
            </a:r>
          </a:p>
          <a:p>
            <a:r>
              <a:rPr lang="en-US" dirty="0"/>
              <a:t>Volunteer Recruitment &amp; Retention Program</a:t>
            </a:r>
          </a:p>
          <a:p>
            <a:r>
              <a:rPr lang="en-US" dirty="0"/>
              <a:t>Advocate for Data &amp; Funding</a:t>
            </a:r>
          </a:p>
          <a:p>
            <a:r>
              <a:rPr lang="en-US" dirty="0"/>
              <a:t>Funding Initiatives to Support Communities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D4A0E-7D0F-D1FB-1CC4-45D61009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Ⓒ2026 Municipal Resources, Inc. </a:t>
            </a:r>
          </a:p>
        </p:txBody>
      </p:sp>
      <p:pic>
        <p:nvPicPr>
          <p:cNvPr id="4098" name="Picture 2" descr="Grafton County New Hampshire">
            <a:extLst>
              <a:ext uri="{FF2B5EF4-FFF2-40B4-BE49-F238E27FC236}">
                <a16:creationId xmlns:a16="http://schemas.microsoft.com/office/drawing/2014/main" id="{1F5EE4B2-2995-80F2-3D6B-9BA0E50CA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35080"/>
            <a:ext cx="27182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736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09A33-FAB3-4976-FEF6-A4EC002E6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RI LOGO 08-14-07.JPG">
            <a:extLst>
              <a:ext uri="{FF2B5EF4-FFF2-40B4-BE49-F238E27FC236}">
                <a16:creationId xmlns:a16="http://schemas.microsoft.com/office/drawing/2014/main" id="{6E0B3A8C-446E-2CDA-C350-83825D8BB0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10200"/>
            <a:ext cx="9572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735B74-35AD-110A-71BD-904FAEA7F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&amp; The Path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A6212-C8C9-BCB6-90F3-1CCA183FA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Status Quo is Unsustainable</a:t>
            </a:r>
          </a:p>
          <a:p>
            <a:r>
              <a:rPr lang="en-US" dirty="0"/>
              <a:t>No “One-Size-Fits-All” Solution</a:t>
            </a:r>
          </a:p>
          <a:p>
            <a:r>
              <a:rPr lang="en-US" dirty="0"/>
              <a:t>Call to Action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57786-3D40-457C-5DD0-056C0A026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Ⓒ2026 Municipal Resources, Inc. </a:t>
            </a:r>
          </a:p>
        </p:txBody>
      </p:sp>
      <p:pic>
        <p:nvPicPr>
          <p:cNvPr id="5122" name="Picture 2" descr="Home page / Office of Emergency Medical Services (OEMS)">
            <a:extLst>
              <a:ext uri="{FF2B5EF4-FFF2-40B4-BE49-F238E27FC236}">
                <a16:creationId xmlns:a16="http://schemas.microsoft.com/office/drawing/2014/main" id="{7A1D8885-6543-85CC-5B36-E514CD9B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33" y="2093913"/>
            <a:ext cx="4064173" cy="26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571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Text Box 2"/>
          <p:cNvSpPr txBox="1">
            <a:spLocks noChangeArrowheads="1"/>
          </p:cNvSpPr>
          <p:nvPr/>
        </p:nvSpPr>
        <p:spPr bwMode="auto">
          <a:xfrm>
            <a:off x="1873250" y="1719263"/>
            <a:ext cx="70596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endParaRPr lang="en-US">
              <a:solidFill>
                <a:srgbClr val="FFCC00"/>
              </a:solidFill>
            </a:endParaRPr>
          </a:p>
        </p:txBody>
      </p:sp>
      <p:sp>
        <p:nvSpPr>
          <p:cNvPr id="98308" name="Text Box 7"/>
          <p:cNvSpPr txBox="1">
            <a:spLocks noChangeArrowheads="1"/>
          </p:cNvSpPr>
          <p:nvPr/>
        </p:nvSpPr>
        <p:spPr bwMode="auto">
          <a:xfrm>
            <a:off x="931081" y="4225260"/>
            <a:ext cx="7467600" cy="236988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Website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hlinkClick r:id="rId3"/>
              </a:rPr>
              <a:t>www.mrigov.com</a:t>
            </a:r>
            <a:r>
              <a:rPr lang="en-US" sz="3600" b="1" dirty="0">
                <a:latin typeface="Calibri" panose="020F050202020403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98309" name="Text Box 8"/>
          <p:cNvSpPr txBox="1">
            <a:spLocks noChangeArrowheads="1"/>
          </p:cNvSpPr>
          <p:nvPr/>
        </p:nvSpPr>
        <p:spPr bwMode="auto">
          <a:xfrm>
            <a:off x="922337" y="778595"/>
            <a:ext cx="7162800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Thank You</a:t>
            </a:r>
          </a:p>
        </p:txBody>
      </p:sp>
      <p:pic>
        <p:nvPicPr>
          <p:cNvPr id="98310" name="Picture 12" descr="MR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3999" y="2662927"/>
            <a:ext cx="62642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MRI LOGO 08-14-0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410200"/>
            <a:ext cx="9572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2383A1-956C-DA4D-A569-A14885A18F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Ⓒ2026 Municipal Resources, Inc. </a:t>
            </a:r>
          </a:p>
        </p:txBody>
      </p:sp>
    </p:spTree>
    <p:extLst>
      <p:ext uri="{BB962C8B-B14F-4D97-AF65-F5344CB8AC3E}">
        <p14:creationId xmlns:p14="http://schemas.microsoft.com/office/powerpoint/2010/main" val="254106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AA8E0-05BE-90D3-76D5-FF12E649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61D6B-2B5E-5832-3973-71C270F94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Stakeholder survey</a:t>
            </a:r>
          </a:p>
          <a:p>
            <a:r>
              <a:rPr lang="en-US" dirty="0"/>
              <a:t>Site visits</a:t>
            </a:r>
          </a:p>
          <a:p>
            <a:r>
              <a:rPr lang="en-US" dirty="0"/>
              <a:t>EMS resources review</a:t>
            </a:r>
          </a:p>
          <a:p>
            <a:r>
              <a:rPr lang="en-US" dirty="0"/>
              <a:t>Data analysis</a:t>
            </a:r>
          </a:p>
          <a:p>
            <a:r>
              <a:rPr lang="en-US" dirty="0"/>
              <a:t>Demographics &amp; growth</a:t>
            </a:r>
          </a:p>
          <a:p>
            <a:r>
              <a:rPr lang="en-US" dirty="0"/>
              <a:t>In-person interviews</a:t>
            </a:r>
          </a:p>
          <a:p>
            <a:r>
              <a:rPr lang="en-US" dirty="0"/>
              <a:t>Phone and virtual interviews</a:t>
            </a:r>
          </a:p>
          <a:p>
            <a:r>
              <a:rPr lang="en-US" dirty="0"/>
              <a:t>SCOT analysis</a:t>
            </a:r>
          </a:p>
          <a:p>
            <a:r>
              <a:rPr lang="en-US" dirty="0"/>
              <a:t>Mapping tool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368097-ABEB-623F-FA9A-50FDCCC3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Ⓒ2026 Municipal Resources, Inc. </a:t>
            </a:r>
          </a:p>
        </p:txBody>
      </p:sp>
      <p:pic>
        <p:nvPicPr>
          <p:cNvPr id="6148" name="Picture 4" descr="What is stakeholder engagement — and why does it matter? | Nulab">
            <a:extLst>
              <a:ext uri="{FF2B5EF4-FFF2-40B4-BE49-F238E27FC236}">
                <a16:creationId xmlns:a16="http://schemas.microsoft.com/office/drawing/2014/main" id="{8AECBD2F-7D44-84EE-E659-7BCCEB464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25625"/>
            <a:ext cx="4621948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RI LOGO 08-14-07.JPG">
            <a:extLst>
              <a:ext uri="{FF2B5EF4-FFF2-40B4-BE49-F238E27FC236}">
                <a16:creationId xmlns:a16="http://schemas.microsoft.com/office/drawing/2014/main" id="{294CEC65-5108-B25F-0080-947C978BBB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10200"/>
            <a:ext cx="9572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879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6608E4-5EAB-8627-3BA7-30F08E7E7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Pillars of the Grafton County EMS System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304799" y="1371600"/>
            <a:ext cx="8382000" cy="46148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/>
              <a:t>		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5FC75-1B55-4247-B675-363CA189D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Ⓒ2026 Municipal Resources, Inc. </a:t>
            </a:r>
          </a:p>
        </p:txBody>
      </p:sp>
      <p:pic>
        <p:nvPicPr>
          <p:cNvPr id="5" name="Picture 4" descr="A diagram of emergency medical services&#10;&#10;AI-generated content may be incorrect.">
            <a:extLst>
              <a:ext uri="{FF2B5EF4-FFF2-40B4-BE49-F238E27FC236}">
                <a16:creationId xmlns:a16="http://schemas.microsoft.com/office/drawing/2014/main" id="{7C63EC84-C2BD-C851-8782-B1AF828D3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1503369"/>
            <a:ext cx="7772400" cy="4239490"/>
          </a:xfrm>
          <a:prstGeom prst="rect">
            <a:avLst/>
          </a:prstGeom>
        </p:spPr>
      </p:pic>
      <p:pic>
        <p:nvPicPr>
          <p:cNvPr id="11268" name="Picture 4" descr="MRI LOGO 08-14-0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410200"/>
            <a:ext cx="9572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260353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pillar with icons&#10;&#10;AI-generated content may be incorrect.">
            <a:extLst>
              <a:ext uri="{FF2B5EF4-FFF2-40B4-BE49-F238E27FC236}">
                <a16:creationId xmlns:a16="http://schemas.microsoft.com/office/drawing/2014/main" id="{6A9F9A4F-C3C5-CFDD-2CB0-6BBCDF8FE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066800"/>
            <a:ext cx="5829300" cy="317961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38E09-92C8-3246-F9D3-33713FDE6DC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00400" y="2493092"/>
            <a:ext cx="78867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Financial Support &amp; Oversight</a:t>
            </a:r>
          </a:p>
          <a:p>
            <a:r>
              <a:rPr lang="en-US" dirty="0"/>
              <a:t>Volunteers</a:t>
            </a:r>
          </a:p>
          <a:p>
            <a:r>
              <a:rPr lang="en-US" dirty="0"/>
              <a:t>Public Education</a:t>
            </a:r>
          </a:p>
        </p:txBody>
      </p:sp>
      <p:pic>
        <p:nvPicPr>
          <p:cNvPr id="5" name="Picture 4" descr="MRI LOGO 08-14-07.JPG">
            <a:extLst>
              <a:ext uri="{FF2B5EF4-FFF2-40B4-BE49-F238E27FC236}">
                <a16:creationId xmlns:a16="http://schemas.microsoft.com/office/drawing/2014/main" id="{CA1BA275-B73A-6C81-92F0-38DE3BCF6BF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410200"/>
            <a:ext cx="9572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C28F7E-2D15-1737-6BF2-802BA1497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Ⓒ2026 Municipal Resources, Inc. </a:t>
            </a:r>
          </a:p>
        </p:txBody>
      </p:sp>
    </p:spTree>
    <p:extLst>
      <p:ext uri="{BB962C8B-B14F-4D97-AF65-F5344CB8AC3E}">
        <p14:creationId xmlns:p14="http://schemas.microsoft.com/office/powerpoint/2010/main" val="1966451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0ABCE4-E7BE-9EB2-5FAE-AEE6F628F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97" y="1143000"/>
            <a:ext cx="5514805" cy="300513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B52DA8E-5FF1-F3A9-1B9E-9A888C6F9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266012-2914-FA60-452D-F8C9BE60F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0" y="4180682"/>
            <a:ext cx="7886700" cy="4351338"/>
          </a:xfrm>
        </p:spPr>
        <p:txBody>
          <a:bodyPr/>
          <a:lstStyle/>
          <a:p>
            <a:r>
              <a:rPr lang="en-US" dirty="0"/>
              <a:t>Communications &amp; Dispatch</a:t>
            </a:r>
          </a:p>
          <a:p>
            <a:r>
              <a:rPr lang="en-US" dirty="0"/>
              <a:t>First Responders</a:t>
            </a:r>
          </a:p>
          <a:p>
            <a:r>
              <a:rPr lang="en-US" dirty="0"/>
              <a:t>Basic &amp; Advanced Life Support</a:t>
            </a:r>
          </a:p>
          <a:p>
            <a:r>
              <a:rPr lang="en-US" dirty="0"/>
              <a:t>Ambulance Transport</a:t>
            </a:r>
          </a:p>
          <a:p>
            <a:r>
              <a:rPr lang="en-US" dirty="0"/>
              <a:t>Medical Direction &amp; Protocols</a:t>
            </a:r>
          </a:p>
          <a:p>
            <a:r>
              <a:rPr lang="en-US" dirty="0"/>
              <a:t>Mobile Integrated Health (MIH)</a:t>
            </a:r>
          </a:p>
        </p:txBody>
      </p:sp>
      <p:pic>
        <p:nvPicPr>
          <p:cNvPr id="6" name="Picture 4" descr="MRI LOGO 08-14-07.JPG">
            <a:extLst>
              <a:ext uri="{FF2B5EF4-FFF2-40B4-BE49-F238E27FC236}">
                <a16:creationId xmlns:a16="http://schemas.microsoft.com/office/drawing/2014/main" id="{460E3082-0EDA-CC53-72FE-2936DEFDF7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410200"/>
            <a:ext cx="9572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1FF0987-B086-0183-B1E1-C3654C291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Ⓒ2026 Municipal Resources, Inc. </a:t>
            </a:r>
          </a:p>
        </p:txBody>
      </p:sp>
    </p:spTree>
    <p:extLst>
      <p:ext uri="{BB962C8B-B14F-4D97-AF65-F5344CB8AC3E}">
        <p14:creationId xmlns:p14="http://schemas.microsoft.com/office/powerpoint/2010/main" val="1757759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pillar with medical icons&#10;&#10;AI-generated content may be incorrect.">
            <a:extLst>
              <a:ext uri="{FF2B5EF4-FFF2-40B4-BE49-F238E27FC236}">
                <a16:creationId xmlns:a16="http://schemas.microsoft.com/office/drawing/2014/main" id="{B561F22B-4635-BB98-352D-379D189D0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914400"/>
            <a:ext cx="5829300" cy="3179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A1DC24-A482-6B72-14AC-ABF3C520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8C359-0D5E-1922-7775-5ED26FBB4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0" y="4317205"/>
            <a:ext cx="7886700" cy="4351338"/>
          </a:xfrm>
        </p:spPr>
        <p:txBody>
          <a:bodyPr/>
          <a:lstStyle/>
          <a:p>
            <a:r>
              <a:rPr lang="en-US" dirty="0"/>
              <a:t>Critical Access Hospitals</a:t>
            </a:r>
          </a:p>
          <a:p>
            <a:r>
              <a:rPr lang="en-US" dirty="0"/>
              <a:t>Stroke Centers</a:t>
            </a:r>
          </a:p>
          <a:p>
            <a:r>
              <a:rPr lang="en-US" dirty="0"/>
              <a:t>Trauma Centers</a:t>
            </a:r>
          </a:p>
          <a:p>
            <a:r>
              <a:rPr lang="en-US" dirty="0"/>
              <a:t>Interfacility Transfers (air &amp; ground)</a:t>
            </a:r>
          </a:p>
        </p:txBody>
      </p:sp>
      <p:pic>
        <p:nvPicPr>
          <p:cNvPr id="5" name="Picture 4" descr="MRI LOGO 08-14-07.JPG">
            <a:extLst>
              <a:ext uri="{FF2B5EF4-FFF2-40B4-BE49-F238E27FC236}">
                <a16:creationId xmlns:a16="http://schemas.microsoft.com/office/drawing/2014/main" id="{A77BAAD9-9197-8CC8-DCC3-B3BD8A8E6E5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410200"/>
            <a:ext cx="9572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A7F017-B4FE-B521-2353-111DD7312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Ⓒ2026 Municipal Resources, Inc. </a:t>
            </a:r>
          </a:p>
        </p:txBody>
      </p:sp>
    </p:spTree>
    <p:extLst>
      <p:ext uri="{BB962C8B-B14F-4D97-AF65-F5344CB8AC3E}">
        <p14:creationId xmlns:p14="http://schemas.microsoft.com/office/powerpoint/2010/main" val="2754654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column with icons&#10;&#10;AI-generated content may be incorrect.">
            <a:extLst>
              <a:ext uri="{FF2B5EF4-FFF2-40B4-BE49-F238E27FC236}">
                <a16:creationId xmlns:a16="http://schemas.microsoft.com/office/drawing/2014/main" id="{2B3FC725-C0A0-DBE4-CD5B-BC968C37B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914400"/>
            <a:ext cx="5829300" cy="3179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632EC9-44D0-87B4-BF96-12DDE022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FFDE3-3DD9-B39E-5BDA-6FA79CFF2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0" y="4419600"/>
            <a:ext cx="7886700" cy="4351338"/>
          </a:xfrm>
        </p:spPr>
        <p:txBody>
          <a:bodyPr/>
          <a:lstStyle/>
          <a:p>
            <a:r>
              <a:rPr lang="en-US" dirty="0"/>
              <a:t>Recruitment &amp; Retention</a:t>
            </a:r>
          </a:p>
          <a:p>
            <a:r>
              <a:rPr lang="en-US" dirty="0"/>
              <a:t>Training</a:t>
            </a:r>
          </a:p>
          <a:p>
            <a:r>
              <a:rPr lang="en-US" dirty="0"/>
              <a:t>Certification &amp; Licensing</a:t>
            </a:r>
          </a:p>
          <a:p>
            <a:r>
              <a:rPr lang="en-US" dirty="0"/>
              <a:t>Continuous Quality Improvement</a:t>
            </a:r>
          </a:p>
        </p:txBody>
      </p:sp>
      <p:pic>
        <p:nvPicPr>
          <p:cNvPr id="5" name="Picture 4" descr="MRI LOGO 08-14-07.JPG">
            <a:extLst>
              <a:ext uri="{FF2B5EF4-FFF2-40B4-BE49-F238E27FC236}">
                <a16:creationId xmlns:a16="http://schemas.microsoft.com/office/drawing/2014/main" id="{14D86E1E-FA4A-DC53-D59B-095FB7D780A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410200"/>
            <a:ext cx="9572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F79FFC-1497-82E6-ED85-BAFE40BB5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Ⓒ2026 Municipal Resources, Inc. </a:t>
            </a:r>
          </a:p>
        </p:txBody>
      </p:sp>
    </p:spTree>
    <p:extLst>
      <p:ext uri="{BB962C8B-B14F-4D97-AF65-F5344CB8AC3E}">
        <p14:creationId xmlns:p14="http://schemas.microsoft.com/office/powerpoint/2010/main" val="1074541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RI LOGO 08-14-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10200"/>
            <a:ext cx="9572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D4B0AB-23C9-01E9-3806-71053D03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 of 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55C14-7812-A60E-D8DB-22FADA861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System Overview</a:t>
            </a:r>
          </a:p>
          <a:p>
            <a:r>
              <a:rPr lang="en-US" dirty="0"/>
              <a:t>Rising Demand</a:t>
            </a:r>
          </a:p>
          <a:p>
            <a:r>
              <a:rPr lang="en-US" dirty="0"/>
              <a:t>Service Gaps</a:t>
            </a:r>
          </a:p>
          <a:p>
            <a:r>
              <a:rPr lang="en-US" dirty="0"/>
              <a:t>Workforce Crisis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92DF2-BC39-2146-8EB4-73A2F31F0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Ⓒ2026 Municipal Resources, Inc. </a:t>
            </a:r>
          </a:p>
        </p:txBody>
      </p:sp>
      <p:pic>
        <p:nvPicPr>
          <p:cNvPr id="2050" name="Picture 2" descr="History of EMS | SAEM">
            <a:extLst>
              <a:ext uri="{FF2B5EF4-FFF2-40B4-BE49-F238E27FC236}">
                <a16:creationId xmlns:a16="http://schemas.microsoft.com/office/drawing/2014/main" id="{858CD44E-3580-FDAC-3382-4A0D08660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70" y="2354263"/>
            <a:ext cx="4722416" cy="23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846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3C946-7FFC-3362-FCE3-559DF9726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RI LOGO 08-14-07.JPG">
            <a:extLst>
              <a:ext uri="{FF2B5EF4-FFF2-40B4-BE49-F238E27FC236}">
                <a16:creationId xmlns:a16="http://schemas.microsoft.com/office/drawing/2014/main" id="{F5031B09-7662-4DA4-1542-9E560B7B41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10200"/>
            <a:ext cx="9572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DF2A86-F42B-D3E4-A71A-0CAD0924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Challenges &amp; Threats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35E76-BF5F-EA63-3F22-1367A08E4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Financial Instability</a:t>
            </a:r>
          </a:p>
          <a:p>
            <a:r>
              <a:rPr lang="en-US" dirty="0"/>
              <a:t>Equipment Costs</a:t>
            </a:r>
          </a:p>
          <a:p>
            <a:r>
              <a:rPr lang="en-US" dirty="0"/>
              <a:t>Housing Barrier</a:t>
            </a:r>
          </a:p>
          <a:p>
            <a:r>
              <a:rPr lang="en-US" dirty="0"/>
              <a:t>Recruitment/Retention</a:t>
            </a:r>
          </a:p>
          <a:p>
            <a:r>
              <a:rPr lang="en-US" dirty="0"/>
              <a:t>Interfacility Transfer Bottleneck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367DF-1E52-AD8E-73F3-D29DB03C3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Ⓒ2026 Municipal Resources,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CE125-0D7B-1792-4001-D69424A16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56" y="838200"/>
            <a:ext cx="4247594" cy="371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94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20793</TotalTime>
  <Words>843</Words>
  <Application>Microsoft Office PowerPoint</Application>
  <PresentationFormat>On-screen Show (4:3)</PresentationFormat>
  <Paragraphs>132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The State of EMS in Grafton County, NH</vt:lpstr>
      <vt:lpstr>Process</vt:lpstr>
      <vt:lpstr>Pillars of the Grafton County EMS System</vt:lpstr>
      <vt:lpstr>PowerPoint Presentation</vt:lpstr>
      <vt:lpstr>PowerPoint Presentation</vt:lpstr>
      <vt:lpstr>PowerPoint Presentation</vt:lpstr>
      <vt:lpstr>PowerPoint Presentation</vt:lpstr>
      <vt:lpstr>Current State of EMS</vt:lpstr>
      <vt:lpstr>Critical Challenges &amp; Threats</vt:lpstr>
      <vt:lpstr>Opportunities for Improvement</vt:lpstr>
      <vt:lpstr>Mapping Tool</vt:lpstr>
      <vt:lpstr>Key Recommendations for Commissioners</vt:lpstr>
      <vt:lpstr>Conclusion &amp; The Path Forward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GLOUCESTER</dc:title>
  <dc:subject/>
  <dc:creator>agould</dc:creator>
  <cp:keywords/>
  <dc:description/>
  <cp:lastModifiedBy>Samantha Norcross</cp:lastModifiedBy>
  <cp:revision>476</cp:revision>
  <cp:lastPrinted>2026-02-11T17:00:54Z</cp:lastPrinted>
  <dcterms:created xsi:type="dcterms:W3CDTF">2009-08-18T19:13:14Z</dcterms:created>
  <dcterms:modified xsi:type="dcterms:W3CDTF">2026-02-13T17:37:03Z</dcterms:modified>
  <cp:category/>
</cp:coreProperties>
</file>